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3" r:id="rId7"/>
    <p:sldId id="270" r:id="rId8"/>
    <p:sldId id="264" r:id="rId9"/>
    <p:sldId id="261"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660"/>
  </p:normalViewPr>
  <p:slideViewPr>
    <p:cSldViewPr>
      <p:cViewPr>
        <p:scale>
          <a:sx n="75" d="100"/>
          <a:sy n="75" d="100"/>
        </p:scale>
        <p:origin x="-1272" y="1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3D85F136-DD0C-4983-B58C-5B53EF1CA015}" type="datetimeFigureOut">
              <a:rPr lang="en-US" smtClean="0"/>
              <a:t>12/11/2012</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303127EA-8953-48D3-B57E-8FEEDA359295}"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5F136-DD0C-4983-B58C-5B53EF1CA015}"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85F136-DD0C-4983-B58C-5B53EF1CA015}"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D85F136-DD0C-4983-B58C-5B53EF1CA015}"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D85F136-DD0C-4983-B58C-5B53EF1CA015}" type="datetimeFigureOut">
              <a:rPr lang="en-US" smtClean="0"/>
              <a:t>12/11/2012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3127EA-8953-48D3-B57E-8FEEDA359295}"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85F136-DD0C-4983-B58C-5B53EF1CA015}" type="datetimeFigureOut">
              <a:rPr lang="en-US" smtClean="0"/>
              <a:t>12/11/2012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5F136-DD0C-4983-B58C-5B53EF1CA015}" type="datetimeFigureOut">
              <a:rPr lang="en-US" smtClean="0"/>
              <a:t>12/11/2012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5F136-DD0C-4983-B58C-5B53EF1CA015}"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5F136-DD0C-4983-B58C-5B53EF1CA015}"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3127EA-8953-48D3-B57E-8FEEDA35929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85F136-DD0C-4983-B58C-5B53EF1CA015}" type="datetimeFigureOut">
              <a:rPr lang="en-US" smtClean="0"/>
              <a:t>12/11/2012</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303127EA-8953-48D3-B57E-8FEEDA3592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gsu.edu/~mstmbs/IT8420/F99/MaryM1.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291584" y="2917456"/>
            <a:ext cx="4896987" cy="2001348"/>
          </a:xfrm>
        </p:spPr>
        <p:txBody>
          <a:bodyPr/>
          <a:lstStyle/>
          <a:p>
            <a:r>
              <a:rPr lang="en-US" dirty="0" smtClean="0"/>
              <a:t>Incorporating Technology in the </a:t>
            </a:r>
            <a:r>
              <a:rPr lang="en-US" smtClean="0"/>
              <a:t>ESL </a:t>
            </a:r>
            <a:r>
              <a:rPr lang="en-US" sz="4080" smtClean="0"/>
              <a:t>Classroom.</a:t>
            </a:r>
            <a:endParaRPr lang="en-US" sz="4080" dirty="0"/>
          </a:p>
        </p:txBody>
      </p:sp>
      <p:sp>
        <p:nvSpPr>
          <p:cNvPr id="3" name="Subtitle 2"/>
          <p:cNvSpPr>
            <a:spLocks noGrp="1"/>
          </p:cNvSpPr>
          <p:nvPr>
            <p:ph type="subTitle" idx="1"/>
          </p:nvPr>
        </p:nvSpPr>
        <p:spPr/>
        <p:txBody>
          <a:bodyPr/>
          <a:lstStyle/>
          <a:p>
            <a:endParaRPr lang="en-US" dirty="0" smtClean="0"/>
          </a:p>
          <a:p>
            <a:r>
              <a:rPr lang="en-US" dirty="0" smtClean="0"/>
              <a:t>Lorraine Vazquez </a:t>
            </a:r>
          </a:p>
          <a:p>
            <a:endParaRPr lang="en-US" dirty="0"/>
          </a:p>
        </p:txBody>
      </p:sp>
      <p:pic>
        <p:nvPicPr>
          <p:cNvPr id="1028" name="Picture 4" descr="C:\Users\lorraine\AppData\Local\Microsoft\Windows\Temporary Internet Files\Content.IE5\YBBRAPOQ\MM900286755[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20819674">
            <a:off x="967734" y="4096335"/>
            <a:ext cx="1747724" cy="1670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35703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36563"/>
            <a:ext cx="5410200" cy="1087437"/>
          </a:xfrm>
        </p:spPr>
        <p:txBody>
          <a:bodyPr/>
          <a:lstStyle/>
          <a:p>
            <a:r>
              <a:rPr lang="en-US" dirty="0" smtClean="0"/>
              <a:t>Appendix A</a:t>
            </a:r>
            <a:endParaRPr lang="en-US" dirty="0"/>
          </a:p>
        </p:txBody>
      </p:sp>
      <p:sp>
        <p:nvSpPr>
          <p:cNvPr id="3" name="Content Placeholder 2"/>
          <p:cNvSpPr>
            <a:spLocks noGrp="1"/>
          </p:cNvSpPr>
          <p:nvPr>
            <p:ph idx="1"/>
          </p:nvPr>
        </p:nvSpPr>
        <p:spPr>
          <a:xfrm>
            <a:off x="838200" y="1447800"/>
            <a:ext cx="7467600" cy="4541925"/>
          </a:xfrm>
        </p:spPr>
        <p:txBody>
          <a:bodyPr>
            <a:normAutofit fontScale="55000" lnSpcReduction="20000"/>
          </a:bodyPr>
          <a:lstStyle/>
          <a:p>
            <a:pPr marL="0" indent="0">
              <a:buNone/>
            </a:pPr>
            <a:r>
              <a:rPr lang="en-US" dirty="0"/>
              <a:t>November 26, 2012</a:t>
            </a:r>
          </a:p>
          <a:p>
            <a:pPr marL="0" indent="0">
              <a:buNone/>
            </a:pPr>
            <a:r>
              <a:rPr lang="en-US" dirty="0"/>
              <a:t>Dear Parent/Guardian:</a:t>
            </a:r>
          </a:p>
          <a:p>
            <a:pPr marL="0" indent="0">
              <a:buNone/>
            </a:pPr>
            <a:r>
              <a:rPr lang="en-US" dirty="0"/>
              <a:t>	My name is Lorraine </a:t>
            </a:r>
            <a:r>
              <a:rPr lang="en-US" dirty="0" smtClean="0"/>
              <a:t>Vázquez, </a:t>
            </a:r>
            <a:r>
              <a:rPr lang="en-US" dirty="0"/>
              <a:t>I am currently a graduate student at Brooklyn College. This semester I am taking a research course which requires an Action Research Project; I have chosen to investigate the different ways of incorporating technology in the ESL/ELL classroom to better serve our students. I would like if your child participated as part of this project along with me. By agreeing your child will be participating on surveys, questioners and on the completion of a digital story. </a:t>
            </a:r>
          </a:p>
          <a:p>
            <a:pPr marL="0" indent="0">
              <a:buNone/>
            </a:pPr>
            <a:r>
              <a:rPr lang="en-US" dirty="0"/>
              <a:t>	This is completely confidential your child’s name will not be published or used. If you was to have any questions or concerns please feel free to contact me at lvaz84@ymail.com or 646-***-****. </a:t>
            </a:r>
          </a:p>
          <a:p>
            <a:pPr marL="0" indent="0">
              <a:buNone/>
            </a:pPr>
            <a:r>
              <a:rPr lang="en-US" dirty="0"/>
              <a:t>	Thank you in advance, </a:t>
            </a:r>
          </a:p>
          <a:p>
            <a:pPr marL="0" indent="0">
              <a:buNone/>
            </a:pPr>
            <a:r>
              <a:rPr lang="en-US" dirty="0"/>
              <a:t>	Lorraine Vázquez </a:t>
            </a:r>
          </a:p>
          <a:p>
            <a:endParaRPr lang="en-US" dirty="0"/>
          </a:p>
          <a:p>
            <a:pPr marL="0" indent="0">
              <a:buNone/>
            </a:pPr>
            <a:r>
              <a:rPr lang="en-US" dirty="0" smtClean="0"/>
              <a:t>______________________________________________________________________________________________________________</a:t>
            </a:r>
            <a:endParaRPr lang="en-US" dirty="0"/>
          </a:p>
          <a:p>
            <a:pPr marL="0" indent="0">
              <a:buNone/>
            </a:pPr>
            <a:r>
              <a:rPr lang="en-US" dirty="0" smtClean="0"/>
              <a:t>                                                                     (</a:t>
            </a:r>
            <a:r>
              <a:rPr lang="en-US" dirty="0"/>
              <a:t>please return to teacher)</a:t>
            </a:r>
          </a:p>
          <a:p>
            <a:pPr marL="0" indent="0">
              <a:buNone/>
            </a:pPr>
            <a:r>
              <a:rPr lang="en-US" dirty="0"/>
              <a:t>________________________________ </a:t>
            </a:r>
            <a:endParaRPr lang="en-US" dirty="0" smtClean="0"/>
          </a:p>
          <a:p>
            <a:pPr marL="0" indent="0">
              <a:buNone/>
            </a:pPr>
            <a:r>
              <a:rPr lang="en-US" dirty="0" smtClean="0"/>
              <a:t>                     </a:t>
            </a:r>
            <a:r>
              <a:rPr lang="en-US" dirty="0"/>
              <a:t>Student name </a:t>
            </a:r>
          </a:p>
          <a:p>
            <a:endParaRPr lang="en-US" dirty="0" smtClean="0"/>
          </a:p>
          <a:p>
            <a:pPr marL="0" indent="0">
              <a:buNone/>
            </a:pPr>
            <a:r>
              <a:rPr lang="en-US" dirty="0" smtClean="0"/>
              <a:t>_____ </a:t>
            </a:r>
            <a:r>
              <a:rPr lang="en-US" dirty="0"/>
              <a:t>yes my child can participate </a:t>
            </a:r>
          </a:p>
          <a:p>
            <a:pPr marL="0" indent="0">
              <a:buNone/>
            </a:pPr>
            <a:r>
              <a:rPr lang="en-US" dirty="0"/>
              <a:t>_____no I rather my child does not participate </a:t>
            </a:r>
          </a:p>
          <a:p>
            <a:endParaRPr lang="en-US" dirty="0"/>
          </a:p>
          <a:p>
            <a:pPr marL="0" indent="0">
              <a:buNone/>
            </a:pPr>
            <a:r>
              <a:rPr lang="en-US" dirty="0" smtClean="0"/>
              <a:t>_______________________________                                              </a:t>
            </a:r>
            <a:r>
              <a:rPr lang="en-US" dirty="0"/>
              <a:t>			</a:t>
            </a:r>
            <a:r>
              <a:rPr lang="en-US" dirty="0" smtClean="0"/>
              <a:t>________________________________</a:t>
            </a:r>
            <a:r>
              <a:rPr lang="en-US" dirty="0"/>
              <a:t>	</a:t>
            </a:r>
            <a:r>
              <a:rPr lang="en-US" dirty="0" smtClean="0"/>
              <a:t>                  	Parent </a:t>
            </a:r>
            <a:r>
              <a:rPr lang="en-US" dirty="0"/>
              <a:t>Signature                                                                                              Date</a:t>
            </a:r>
          </a:p>
          <a:p>
            <a:endParaRPr lang="en-US" dirty="0"/>
          </a:p>
          <a:p>
            <a:endParaRPr lang="en-US" dirty="0"/>
          </a:p>
        </p:txBody>
      </p:sp>
    </p:spTree>
    <p:extLst>
      <p:ext uri="{BB962C8B-B14F-4D97-AF65-F5344CB8AC3E}">
        <p14:creationId xmlns:p14="http://schemas.microsoft.com/office/powerpoint/2010/main" val="298642519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36563"/>
            <a:ext cx="5105400" cy="1163637"/>
          </a:xfrm>
        </p:spPr>
        <p:txBody>
          <a:bodyPr/>
          <a:lstStyle/>
          <a:p>
            <a:r>
              <a:rPr lang="en-US" dirty="0" smtClean="0"/>
              <a:t>Appendix B</a:t>
            </a:r>
            <a:endParaRPr lang="en-US" dirty="0"/>
          </a:p>
        </p:txBody>
      </p:sp>
      <p:sp>
        <p:nvSpPr>
          <p:cNvPr id="3" name="Content Placeholder 2"/>
          <p:cNvSpPr>
            <a:spLocks noGrp="1"/>
          </p:cNvSpPr>
          <p:nvPr>
            <p:ph idx="1"/>
          </p:nvPr>
        </p:nvSpPr>
        <p:spPr>
          <a:xfrm>
            <a:off x="838200" y="1447800"/>
            <a:ext cx="7467600" cy="4541925"/>
          </a:xfrm>
        </p:spPr>
        <p:txBody>
          <a:bodyPr>
            <a:normAutofit fontScale="55000" lnSpcReduction="20000"/>
          </a:bodyPr>
          <a:lstStyle/>
          <a:p>
            <a:pPr marL="0" indent="0">
              <a:buNone/>
            </a:pPr>
            <a:r>
              <a:rPr lang="es-ES" dirty="0" smtClean="0"/>
              <a:t>26 </a:t>
            </a:r>
            <a:r>
              <a:rPr lang="es-ES" dirty="0"/>
              <a:t>de noviembre de 2012.</a:t>
            </a:r>
          </a:p>
          <a:p>
            <a:pPr marL="0" indent="0">
              <a:buNone/>
            </a:pPr>
            <a:r>
              <a:rPr lang="es-ES" dirty="0"/>
              <a:t>Estimados padres/ guardianes: </a:t>
            </a:r>
          </a:p>
          <a:p>
            <a:pPr marL="0" indent="0">
              <a:buNone/>
            </a:pPr>
            <a:r>
              <a:rPr lang="es-ES" dirty="0"/>
              <a:t>	Mi nombre es </a:t>
            </a:r>
            <a:r>
              <a:rPr lang="es-ES" dirty="0" err="1"/>
              <a:t>Lorraine</a:t>
            </a:r>
            <a:r>
              <a:rPr lang="es-ES" dirty="0"/>
              <a:t> Vázquez, en estos momentos soy parte de Brooklyn </a:t>
            </a:r>
            <a:r>
              <a:rPr lang="es-ES" dirty="0" err="1"/>
              <a:t>College</a:t>
            </a:r>
            <a:r>
              <a:rPr lang="es-ES" dirty="0"/>
              <a:t>, y estoy en el </a:t>
            </a:r>
            <a:r>
              <a:rPr lang="es-ES" dirty="0" err="1"/>
              <a:t>processo</a:t>
            </a:r>
            <a:r>
              <a:rPr lang="es-ES" dirty="0"/>
              <a:t> de adquirir mi Maestría escolar. Como parte de </a:t>
            </a:r>
            <a:r>
              <a:rPr lang="es-ES" dirty="0" err="1"/>
              <a:t>my</a:t>
            </a:r>
            <a:r>
              <a:rPr lang="es-ES" dirty="0"/>
              <a:t> curso de investigaciones estoy conduciendo un </a:t>
            </a:r>
            <a:r>
              <a:rPr lang="es-ES" dirty="0" err="1"/>
              <a:t>projecto</a:t>
            </a:r>
            <a:r>
              <a:rPr lang="es-ES" dirty="0"/>
              <a:t> en como incluir tecnología en la clase de Ingles como lengua secundaria. Me </a:t>
            </a:r>
            <a:r>
              <a:rPr lang="es-ES" dirty="0" err="1"/>
              <a:t>gustaria</a:t>
            </a:r>
            <a:r>
              <a:rPr lang="es-ES" dirty="0"/>
              <a:t> que su niño/a participe en este </a:t>
            </a:r>
            <a:r>
              <a:rPr lang="es-ES" dirty="0" err="1"/>
              <a:t>projecto</a:t>
            </a:r>
            <a:r>
              <a:rPr lang="es-ES" dirty="0"/>
              <a:t>. </a:t>
            </a:r>
          </a:p>
          <a:p>
            <a:pPr marL="0" indent="0">
              <a:buNone/>
            </a:pPr>
            <a:r>
              <a:rPr lang="es-ES" dirty="0"/>
              <a:t>	La identidad de su niño/a </a:t>
            </a:r>
            <a:r>
              <a:rPr lang="es-ES" dirty="0" err="1"/>
              <a:t>sera</a:t>
            </a:r>
            <a:r>
              <a:rPr lang="es-ES" dirty="0"/>
              <a:t> confidencial. Si tiene alguna pregunta ó comentario por favor no dude en </a:t>
            </a:r>
            <a:r>
              <a:rPr lang="es-ES" dirty="0" err="1"/>
              <a:t>communicarse</a:t>
            </a:r>
            <a:r>
              <a:rPr lang="es-ES" dirty="0"/>
              <a:t> conmigo al 646-***-****  ó lvaz84@ymail.com. </a:t>
            </a:r>
          </a:p>
          <a:p>
            <a:pPr marL="0" indent="0">
              <a:buNone/>
            </a:pPr>
            <a:r>
              <a:rPr lang="es-ES" dirty="0"/>
              <a:t>	Le agradezco en avanzado, </a:t>
            </a:r>
          </a:p>
          <a:p>
            <a:pPr marL="0" indent="0">
              <a:buNone/>
            </a:pPr>
            <a:r>
              <a:rPr lang="es-ES" dirty="0"/>
              <a:t>	</a:t>
            </a:r>
            <a:r>
              <a:rPr lang="es-ES" dirty="0" err="1"/>
              <a:t>Lorraine</a:t>
            </a:r>
            <a:r>
              <a:rPr lang="es-ES" dirty="0"/>
              <a:t> Vázquez </a:t>
            </a:r>
          </a:p>
          <a:p>
            <a:endParaRPr lang="es-ES" dirty="0"/>
          </a:p>
          <a:p>
            <a:pPr marL="0" indent="0">
              <a:buNone/>
            </a:pPr>
            <a:r>
              <a:rPr lang="es-ES" dirty="0"/>
              <a:t>(devuelva al maestro)</a:t>
            </a:r>
          </a:p>
          <a:p>
            <a:pPr marL="0" indent="0">
              <a:buNone/>
            </a:pPr>
            <a:r>
              <a:rPr lang="es-ES" dirty="0" smtClean="0"/>
              <a:t>______________________________________________________________________________________________________________</a:t>
            </a:r>
            <a:endParaRPr lang="es-ES" dirty="0"/>
          </a:p>
          <a:p>
            <a:pPr marL="0" indent="0">
              <a:buNone/>
            </a:pPr>
            <a:r>
              <a:rPr lang="es-ES" dirty="0"/>
              <a:t>______________________</a:t>
            </a:r>
          </a:p>
          <a:p>
            <a:pPr marL="0" indent="0">
              <a:buNone/>
            </a:pPr>
            <a:r>
              <a:rPr lang="es-ES" dirty="0"/>
              <a:t>Nombre del estudiante </a:t>
            </a:r>
          </a:p>
          <a:p>
            <a:pPr marL="0" indent="0">
              <a:buNone/>
            </a:pPr>
            <a:endParaRPr lang="es-ES" dirty="0"/>
          </a:p>
          <a:p>
            <a:pPr marL="0" indent="0">
              <a:buNone/>
            </a:pPr>
            <a:r>
              <a:rPr lang="es-ES" dirty="0" smtClean="0"/>
              <a:t>_____ </a:t>
            </a:r>
            <a:r>
              <a:rPr lang="es-ES" dirty="0"/>
              <a:t>si, me </a:t>
            </a:r>
            <a:r>
              <a:rPr lang="es-ES" dirty="0" err="1"/>
              <a:t>gustaria</a:t>
            </a:r>
            <a:r>
              <a:rPr lang="es-ES" dirty="0"/>
              <a:t> que mi niño/a participe en este </a:t>
            </a:r>
            <a:r>
              <a:rPr lang="es-ES" dirty="0" err="1"/>
              <a:t>projecto</a:t>
            </a:r>
            <a:r>
              <a:rPr lang="es-ES" dirty="0"/>
              <a:t>. </a:t>
            </a:r>
          </a:p>
          <a:p>
            <a:pPr marL="0" indent="0">
              <a:buNone/>
            </a:pPr>
            <a:r>
              <a:rPr lang="es-ES" dirty="0"/>
              <a:t>_____no, mi niño/a no participara en este </a:t>
            </a:r>
            <a:r>
              <a:rPr lang="es-ES" dirty="0" err="1"/>
              <a:t>projecto</a:t>
            </a:r>
            <a:r>
              <a:rPr lang="es-ES" dirty="0"/>
              <a:t>. </a:t>
            </a:r>
          </a:p>
          <a:p>
            <a:pPr marL="0" indent="0">
              <a:buNone/>
            </a:pPr>
            <a:endParaRPr lang="es-ES" dirty="0"/>
          </a:p>
          <a:p>
            <a:pPr marL="0" indent="0">
              <a:buNone/>
            </a:pPr>
            <a:r>
              <a:rPr lang="es-ES" dirty="0"/>
              <a:t>_________________________                                                  </a:t>
            </a:r>
            <a:r>
              <a:rPr lang="es-ES" dirty="0" smtClean="0"/>
              <a:t>_______________________________</a:t>
            </a:r>
          </a:p>
          <a:p>
            <a:pPr marL="0" indent="0">
              <a:buNone/>
            </a:pPr>
            <a:r>
              <a:rPr lang="es-ES" dirty="0" smtClean="0"/>
              <a:t>       </a:t>
            </a:r>
            <a:r>
              <a:rPr lang="es-ES" dirty="0"/>
              <a:t>Firma del padre                                                                         </a:t>
            </a:r>
            <a:r>
              <a:rPr lang="es-ES" dirty="0" smtClean="0"/>
              <a:t>  </a:t>
            </a:r>
            <a:r>
              <a:rPr lang="es-ES" dirty="0"/>
              <a:t>fecha </a:t>
            </a:r>
          </a:p>
          <a:p>
            <a:pPr marL="0" indent="0">
              <a:buNone/>
            </a:pPr>
            <a:endParaRPr lang="es-ES" dirty="0"/>
          </a:p>
          <a:p>
            <a:endParaRPr lang="en-US" dirty="0"/>
          </a:p>
        </p:txBody>
      </p:sp>
    </p:spTree>
    <p:extLst>
      <p:ext uri="{BB962C8B-B14F-4D97-AF65-F5344CB8AC3E}">
        <p14:creationId xmlns:p14="http://schemas.microsoft.com/office/powerpoint/2010/main" val="26637974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36563"/>
            <a:ext cx="4419600" cy="1163637"/>
          </a:xfrm>
        </p:spPr>
        <p:txBody>
          <a:bodyPr/>
          <a:lstStyle/>
          <a:p>
            <a:r>
              <a:rPr lang="en-US" dirty="0" smtClean="0"/>
              <a:t>Appendix C</a:t>
            </a:r>
            <a:endParaRPr lang="en-US" dirty="0"/>
          </a:p>
        </p:txBody>
      </p:sp>
      <p:sp>
        <p:nvSpPr>
          <p:cNvPr id="3" name="Content Placeholder 2"/>
          <p:cNvSpPr>
            <a:spLocks noGrp="1"/>
          </p:cNvSpPr>
          <p:nvPr>
            <p:ph idx="1"/>
          </p:nvPr>
        </p:nvSpPr>
        <p:spPr>
          <a:xfrm>
            <a:off x="838200" y="1447800"/>
            <a:ext cx="7467600" cy="4541925"/>
          </a:xfrm>
        </p:spPr>
        <p:txBody>
          <a:bodyPr>
            <a:normAutofit fontScale="55000" lnSpcReduction="20000"/>
          </a:bodyPr>
          <a:lstStyle/>
          <a:p>
            <a:pPr marL="0" indent="0">
              <a:buNone/>
            </a:pPr>
            <a:r>
              <a:rPr lang="en-US" dirty="0"/>
              <a:t>November 26, 2012</a:t>
            </a:r>
          </a:p>
          <a:p>
            <a:pPr marL="0" indent="0">
              <a:buNone/>
            </a:pPr>
            <a:r>
              <a:rPr lang="en-US" dirty="0"/>
              <a:t>Dear Principal:</a:t>
            </a:r>
          </a:p>
          <a:p>
            <a:pPr marL="0" indent="0">
              <a:buNone/>
            </a:pPr>
            <a:r>
              <a:rPr lang="en-US" dirty="0"/>
              <a:t>	My name is Lorraine </a:t>
            </a:r>
            <a:r>
              <a:rPr lang="en-US" dirty="0" smtClean="0"/>
              <a:t>Vázquez, </a:t>
            </a:r>
            <a:r>
              <a:rPr lang="en-US" dirty="0"/>
              <a:t>I am currently a graduate student at Brooklyn College. This semester I am taking a research course which requires an Action Research Project; I have chosen to investigate the different ways of incorporating technology in the ESL/ELL classroom to better serve our students. I would like to work with class ***   as part of this project along with me. I think we can both benefit from this opportunity to find better ways to work with our students and help them achieve higher literacy levels. By agreeing the students involved will be participating on surveys, questioners and on the completion of a digital story. </a:t>
            </a:r>
          </a:p>
          <a:p>
            <a:pPr marL="0" indent="0">
              <a:buNone/>
            </a:pPr>
            <a:r>
              <a:rPr lang="en-US" dirty="0"/>
              <a:t>	This is completely confidential all participating children name will not be published or used. If you was to have any questions or concerns please feel free to contact me at lvaz84@ymail.com or 646-***-****. </a:t>
            </a:r>
          </a:p>
          <a:p>
            <a:endParaRPr lang="en-US" dirty="0"/>
          </a:p>
          <a:p>
            <a:pPr marL="0" indent="0">
              <a:buNone/>
            </a:pPr>
            <a:r>
              <a:rPr lang="en-US" dirty="0"/>
              <a:t>	Thank you in advance, </a:t>
            </a:r>
          </a:p>
          <a:p>
            <a:pPr marL="0" indent="0">
              <a:buNone/>
            </a:pPr>
            <a:r>
              <a:rPr lang="en-US" dirty="0"/>
              <a:t>	Lorraine </a:t>
            </a:r>
            <a:r>
              <a:rPr lang="en-US" dirty="0" smtClean="0"/>
              <a:t>Vázquez</a:t>
            </a:r>
            <a:endParaRPr lang="en-US" dirty="0"/>
          </a:p>
          <a:p>
            <a:endParaRPr lang="en-US" dirty="0"/>
          </a:p>
          <a:p>
            <a:endParaRPr lang="en-US" dirty="0"/>
          </a:p>
          <a:p>
            <a:pPr marL="0" indent="0">
              <a:buNone/>
            </a:pPr>
            <a:r>
              <a:rPr lang="en-US" dirty="0"/>
              <a:t>_____ yes this class can participate </a:t>
            </a:r>
          </a:p>
          <a:p>
            <a:pPr marL="0" indent="0">
              <a:buNone/>
            </a:pPr>
            <a:r>
              <a:rPr lang="en-US" dirty="0"/>
              <a:t>_____no I rather this class does not participate </a:t>
            </a:r>
          </a:p>
          <a:p>
            <a:endParaRPr lang="en-US" dirty="0"/>
          </a:p>
          <a:p>
            <a:pPr marL="0" indent="0">
              <a:buNone/>
            </a:pPr>
            <a:r>
              <a:rPr lang="en-US" dirty="0"/>
              <a:t>__________________________ ___                                              </a:t>
            </a:r>
            <a:r>
              <a:rPr lang="en-US" dirty="0" smtClean="0"/>
              <a:t>                        ________________________________</a:t>
            </a:r>
            <a:endParaRPr lang="en-US" dirty="0"/>
          </a:p>
          <a:p>
            <a:pPr marL="0" indent="0">
              <a:buNone/>
            </a:pPr>
            <a:r>
              <a:rPr lang="en-US" dirty="0"/>
              <a:t>         </a:t>
            </a:r>
            <a:r>
              <a:rPr lang="en-US" dirty="0" smtClean="0"/>
              <a:t>Principal </a:t>
            </a:r>
            <a:r>
              <a:rPr lang="en-US" dirty="0"/>
              <a:t>Signature                                                                                                Date</a:t>
            </a:r>
          </a:p>
          <a:p>
            <a:endParaRPr lang="en-US" dirty="0"/>
          </a:p>
          <a:p>
            <a:endParaRPr lang="en-US" dirty="0"/>
          </a:p>
          <a:p>
            <a:endParaRPr lang="en-US" dirty="0"/>
          </a:p>
        </p:txBody>
      </p:sp>
    </p:spTree>
    <p:extLst>
      <p:ext uri="{BB962C8B-B14F-4D97-AF65-F5344CB8AC3E}">
        <p14:creationId xmlns:p14="http://schemas.microsoft.com/office/powerpoint/2010/main" val="77836386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  </a:t>
            </a:r>
            <a:endParaRPr lang="en-US" dirty="0"/>
          </a:p>
        </p:txBody>
      </p:sp>
      <p:sp>
        <p:nvSpPr>
          <p:cNvPr id="3" name="Content Placeholder 2"/>
          <p:cNvSpPr>
            <a:spLocks noGrp="1"/>
          </p:cNvSpPr>
          <p:nvPr>
            <p:ph idx="1"/>
          </p:nvPr>
        </p:nvSpPr>
        <p:spPr>
          <a:xfrm>
            <a:off x="838200" y="1524000"/>
            <a:ext cx="7467600" cy="4465725"/>
          </a:xfrm>
        </p:spPr>
        <p:txBody>
          <a:bodyPr>
            <a:normAutofit fontScale="92500"/>
          </a:bodyPr>
          <a:lstStyle/>
          <a:p>
            <a:pPr marL="0" indent="0">
              <a:lnSpc>
                <a:spcPct val="200000"/>
              </a:lnSpc>
              <a:buNone/>
            </a:pPr>
            <a:endParaRPr lang="en-US" sz="1600" dirty="0" smtClean="0"/>
          </a:p>
          <a:p>
            <a:pPr marL="0" indent="0">
              <a:lnSpc>
                <a:spcPct val="200000"/>
              </a:lnSpc>
              <a:buNone/>
            </a:pPr>
            <a:r>
              <a:rPr lang="en-US" sz="1600" dirty="0" smtClean="0"/>
              <a:t>Statement of the </a:t>
            </a:r>
            <a:r>
              <a:rPr lang="en-US" sz="1600" dirty="0" smtClean="0"/>
              <a:t>Problem</a:t>
            </a:r>
            <a:r>
              <a:rPr lang="en-US" sz="1600" dirty="0" smtClean="0"/>
              <a:t>………………………………………………………………………….…….…..Slide 1</a:t>
            </a:r>
          </a:p>
          <a:p>
            <a:pPr marL="0" indent="0">
              <a:lnSpc>
                <a:spcPct val="200000"/>
              </a:lnSpc>
              <a:buNone/>
            </a:pPr>
            <a:r>
              <a:rPr lang="en-US" sz="1600" dirty="0" smtClean="0"/>
              <a:t>Theorist…………………………………………………………………………………….…………………..……Slide </a:t>
            </a:r>
            <a:r>
              <a:rPr lang="en-US" sz="1600" dirty="0"/>
              <a:t>2</a:t>
            </a:r>
            <a:endParaRPr lang="en-US" sz="1600" dirty="0" smtClean="0"/>
          </a:p>
          <a:p>
            <a:pPr marL="0" indent="0">
              <a:lnSpc>
                <a:spcPct val="200000"/>
              </a:lnSpc>
              <a:buNone/>
            </a:pPr>
            <a:r>
              <a:rPr lang="en-US" sz="1600" dirty="0" smtClean="0"/>
              <a:t>Hypothesis </a:t>
            </a:r>
            <a:r>
              <a:rPr lang="en-US" sz="1600" dirty="0" smtClean="0"/>
              <a:t>Statement</a:t>
            </a:r>
            <a:r>
              <a:rPr lang="en-US" sz="1600" dirty="0" smtClean="0"/>
              <a:t>…………………………………………………………………………….……………Slide 3</a:t>
            </a:r>
          </a:p>
          <a:p>
            <a:pPr marL="0" indent="0">
              <a:lnSpc>
                <a:spcPct val="200000"/>
              </a:lnSpc>
              <a:buNone/>
            </a:pPr>
            <a:r>
              <a:rPr lang="en-US" sz="1600" dirty="0" smtClean="0"/>
              <a:t>Literature Review................................................................................................................................Slide 4-5</a:t>
            </a:r>
          </a:p>
          <a:p>
            <a:pPr marL="0" indent="0">
              <a:lnSpc>
                <a:spcPct val="200000"/>
              </a:lnSpc>
              <a:buNone/>
            </a:pPr>
            <a:r>
              <a:rPr lang="en-US" sz="1600" dirty="0" smtClean="0"/>
              <a:t>Participants and Instruments …………………………………………………………………..………….Slide 6</a:t>
            </a:r>
          </a:p>
          <a:p>
            <a:pPr marL="0" indent="0">
              <a:lnSpc>
                <a:spcPct val="200000"/>
              </a:lnSpc>
              <a:buNone/>
            </a:pPr>
            <a:r>
              <a:rPr lang="en-US" sz="1600" dirty="0" smtClean="0"/>
              <a:t>References……...………………………………………………………………………………………….…..…...Slide  7</a:t>
            </a:r>
          </a:p>
          <a:p>
            <a:pPr marL="0" indent="0">
              <a:lnSpc>
                <a:spcPct val="200000"/>
              </a:lnSpc>
              <a:buNone/>
            </a:pPr>
            <a:r>
              <a:rPr lang="en-US" sz="1600" dirty="0" smtClean="0"/>
              <a:t>Appendix(</a:t>
            </a:r>
            <a:r>
              <a:rPr lang="en-US" sz="1600" dirty="0" err="1" smtClean="0"/>
              <a:t>ces</a:t>
            </a:r>
            <a:r>
              <a:rPr lang="en-US" sz="1600" dirty="0" smtClean="0"/>
              <a:t>)…………………………………………………………………………………………...……</a:t>
            </a:r>
            <a:r>
              <a:rPr lang="en-US" sz="1600" dirty="0" smtClean="0"/>
              <a:t>Slide8-10</a:t>
            </a:r>
          </a:p>
        </p:txBody>
      </p:sp>
    </p:spTree>
    <p:extLst>
      <p:ext uri="{BB962C8B-B14F-4D97-AF65-F5344CB8AC3E}">
        <p14:creationId xmlns:p14="http://schemas.microsoft.com/office/powerpoint/2010/main" val="83750934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p:txBody>
          <a:bodyPr/>
          <a:lstStyle/>
          <a:p>
            <a:r>
              <a:rPr lang="en-US" dirty="0"/>
              <a:t>The inclusion of technology in ESL/ELL classrooms when done correctly helps students to achieve higher literacy and comprehension levels on their newly acquired language (</a:t>
            </a:r>
            <a:r>
              <a:rPr lang="en-US" dirty="0" err="1"/>
              <a:t>Materson</a:t>
            </a:r>
            <a:r>
              <a:rPr lang="en-US" dirty="0"/>
              <a:t> (</a:t>
            </a:r>
            <a:r>
              <a:rPr lang="en-US" dirty="0" err="1"/>
              <a:t>n.d.</a:t>
            </a:r>
            <a:r>
              <a:rPr lang="en-US" dirty="0"/>
              <a:t>) Morgan, 2008). This Action Research Project focuses on the implementation of technology into the curriculum on a daily basis to increase literacy levels for the ESL/ELL populations. </a:t>
            </a:r>
          </a:p>
        </p:txBody>
      </p:sp>
    </p:spTree>
    <p:extLst>
      <p:ext uri="{BB962C8B-B14F-4D97-AF65-F5344CB8AC3E}">
        <p14:creationId xmlns:p14="http://schemas.microsoft.com/office/powerpoint/2010/main" val="197549642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 Associated with ESL Acquisition</a:t>
            </a:r>
            <a:endParaRPr lang="en-US" dirty="0"/>
          </a:p>
        </p:txBody>
      </p:sp>
      <p:sp>
        <p:nvSpPr>
          <p:cNvPr id="3" name="Content Placeholder 2"/>
          <p:cNvSpPr>
            <a:spLocks noGrp="1"/>
          </p:cNvSpPr>
          <p:nvPr>
            <p:ph idx="1"/>
          </p:nvPr>
        </p:nvSpPr>
        <p:spPr>
          <a:xfrm>
            <a:off x="304800" y="1828800"/>
            <a:ext cx="8610600" cy="4648200"/>
          </a:xfrm>
        </p:spPr>
        <p:txBody>
          <a:bodyPr>
            <a:normAutofit fontScale="92500"/>
          </a:bodyPr>
          <a:lstStyle/>
          <a:p>
            <a:pPr>
              <a:buFont typeface="Arial" pitchFamily="34" charset="0"/>
              <a:buChar char="•"/>
            </a:pPr>
            <a:r>
              <a:rPr lang="en-US" dirty="0" smtClean="0"/>
              <a:t>Jim Cummins</a:t>
            </a:r>
          </a:p>
          <a:p>
            <a:pPr lvl="1">
              <a:buFont typeface="Arial" pitchFamily="34" charset="0"/>
              <a:buChar char="•"/>
            </a:pPr>
            <a:r>
              <a:rPr lang="en-US" dirty="0" smtClean="0"/>
              <a:t>Basic </a:t>
            </a:r>
            <a:r>
              <a:rPr lang="en-US" dirty="0"/>
              <a:t>I</a:t>
            </a:r>
            <a:r>
              <a:rPr lang="en-US" dirty="0" smtClean="0"/>
              <a:t>nterpersonal </a:t>
            </a:r>
            <a:r>
              <a:rPr lang="en-US" dirty="0"/>
              <a:t>C</a:t>
            </a:r>
            <a:r>
              <a:rPr lang="en-US" dirty="0" smtClean="0"/>
              <a:t>ommunicative </a:t>
            </a:r>
            <a:r>
              <a:rPr lang="en-US" dirty="0"/>
              <a:t>S</a:t>
            </a:r>
            <a:r>
              <a:rPr lang="en-US" dirty="0" smtClean="0"/>
              <a:t>kills (BICS)</a:t>
            </a:r>
          </a:p>
          <a:p>
            <a:pPr lvl="2">
              <a:buFont typeface="Arial" pitchFamily="34" charset="0"/>
              <a:buChar char="•"/>
            </a:pPr>
            <a:r>
              <a:rPr lang="en-US" dirty="0"/>
              <a:t>S</a:t>
            </a:r>
            <a:r>
              <a:rPr lang="en-US" dirty="0" smtClean="0"/>
              <a:t>ocial language</a:t>
            </a:r>
          </a:p>
          <a:p>
            <a:pPr lvl="2">
              <a:buFont typeface="Arial" pitchFamily="34" charset="0"/>
              <a:buChar char="•"/>
            </a:pPr>
            <a:r>
              <a:rPr lang="en-US" dirty="0" smtClean="0"/>
              <a:t>Approximately 2-3 years  to develop</a:t>
            </a:r>
          </a:p>
          <a:p>
            <a:pPr lvl="1">
              <a:buFont typeface="Arial" pitchFamily="34" charset="0"/>
              <a:buChar char="•"/>
            </a:pPr>
            <a:r>
              <a:rPr lang="en-US" dirty="0" smtClean="0"/>
              <a:t>Cognitive Academic </a:t>
            </a:r>
            <a:r>
              <a:rPr lang="en-US" dirty="0"/>
              <a:t>L</a:t>
            </a:r>
            <a:r>
              <a:rPr lang="en-US" dirty="0" smtClean="0"/>
              <a:t>anguage </a:t>
            </a:r>
            <a:r>
              <a:rPr lang="en-US" dirty="0"/>
              <a:t>P</a:t>
            </a:r>
            <a:r>
              <a:rPr lang="en-US" dirty="0" smtClean="0"/>
              <a:t>roficiency (CALP)</a:t>
            </a:r>
          </a:p>
          <a:p>
            <a:pPr lvl="2">
              <a:buFont typeface="Arial" pitchFamily="34" charset="0"/>
              <a:buChar char="•"/>
            </a:pPr>
            <a:r>
              <a:rPr lang="en-US" dirty="0" smtClean="0"/>
              <a:t>Academic language </a:t>
            </a:r>
          </a:p>
          <a:p>
            <a:pPr lvl="2">
              <a:buFont typeface="Arial" pitchFamily="34" charset="0"/>
              <a:buChar char="•"/>
            </a:pPr>
            <a:r>
              <a:rPr lang="en-US" dirty="0" smtClean="0"/>
              <a:t>Approximately 7-8 years to develop</a:t>
            </a:r>
          </a:p>
          <a:p>
            <a:pPr marL="2286000" lvl="8" indent="0">
              <a:buNone/>
            </a:pPr>
            <a:r>
              <a:rPr lang="en-US" dirty="0" smtClean="0"/>
              <a:t>(</a:t>
            </a:r>
            <a:r>
              <a:rPr lang="en-US" dirty="0" err="1" smtClean="0"/>
              <a:t>Lessow</a:t>
            </a:r>
            <a:r>
              <a:rPr lang="en-US" dirty="0" smtClean="0"/>
              <a:t>-Hurley,  2013,  p.103)</a:t>
            </a:r>
          </a:p>
          <a:p>
            <a:pPr>
              <a:buFont typeface="Arial" pitchFamily="34" charset="0"/>
              <a:buChar char="•"/>
            </a:pPr>
            <a:r>
              <a:rPr lang="en-US" dirty="0" smtClean="0"/>
              <a:t>Stephen </a:t>
            </a:r>
            <a:r>
              <a:rPr lang="en-US" dirty="0" err="1" smtClean="0"/>
              <a:t>Krashen</a:t>
            </a:r>
            <a:r>
              <a:rPr lang="en-US" dirty="0" smtClean="0"/>
              <a:t> </a:t>
            </a:r>
          </a:p>
          <a:p>
            <a:pPr lvl="1">
              <a:buFont typeface="Arial" pitchFamily="34" charset="0"/>
              <a:buChar char="•"/>
            </a:pPr>
            <a:r>
              <a:rPr lang="en-US" dirty="0" smtClean="0"/>
              <a:t>The Natural Approach- the conditions that can affect language learning.  </a:t>
            </a:r>
          </a:p>
          <a:p>
            <a:pPr lvl="2">
              <a:buFont typeface="Arial" pitchFamily="34" charset="0"/>
              <a:buChar char="•"/>
            </a:pPr>
            <a:r>
              <a:rPr lang="en-US" dirty="0" smtClean="0"/>
              <a:t>The Affective Filter- when the student is relaxed they then perform at better rates. </a:t>
            </a:r>
          </a:p>
          <a:p>
            <a:pPr marL="2286000" lvl="8" indent="0">
              <a:buNone/>
            </a:pPr>
            <a:r>
              <a:rPr lang="en-US" dirty="0" smtClean="0"/>
              <a:t>(</a:t>
            </a:r>
            <a:r>
              <a:rPr lang="en-US" dirty="0" err="1" smtClean="0"/>
              <a:t>Faltis</a:t>
            </a:r>
            <a:r>
              <a:rPr lang="en-US" dirty="0" smtClean="0"/>
              <a:t> &amp; Coulter, 2008, p. 28)</a:t>
            </a:r>
          </a:p>
          <a:p>
            <a:pPr lvl="2">
              <a:buFont typeface="Arial" pitchFamily="34" charset="0"/>
              <a:buChar char="•"/>
            </a:pPr>
            <a:endParaRPr lang="en-US" dirty="0" smtClean="0"/>
          </a:p>
        </p:txBody>
      </p:sp>
    </p:spTree>
    <p:extLst>
      <p:ext uri="{BB962C8B-B14F-4D97-AF65-F5344CB8AC3E}">
        <p14:creationId xmlns:p14="http://schemas.microsoft.com/office/powerpoint/2010/main" val="363214767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Hypothesis </a:t>
            </a:r>
            <a:endParaRPr lang="en-US" dirty="0"/>
          </a:p>
        </p:txBody>
      </p:sp>
      <p:sp>
        <p:nvSpPr>
          <p:cNvPr id="3" name="Content Placeholder 2"/>
          <p:cNvSpPr>
            <a:spLocks noGrp="1"/>
          </p:cNvSpPr>
          <p:nvPr>
            <p:ph idx="1"/>
          </p:nvPr>
        </p:nvSpPr>
        <p:spPr/>
        <p:txBody>
          <a:bodyPr/>
          <a:lstStyle/>
          <a:p>
            <a:r>
              <a:rPr lang="en-US" dirty="0" smtClean="0"/>
              <a:t>HR- Incorporating digital stories in class </a:t>
            </a:r>
            <a:r>
              <a:rPr lang="en-US" dirty="0"/>
              <a:t>five times a week for forty-five minutes during the afternoon over a four week period will motivate six ESL third grade students from an urban public school in Brooklyn, New York to increase their literacy </a:t>
            </a:r>
            <a:r>
              <a:rPr lang="en-US" dirty="0" smtClean="0"/>
              <a:t>levels.</a:t>
            </a:r>
            <a:endParaRPr lang="en-US" dirty="0"/>
          </a:p>
        </p:txBody>
      </p:sp>
    </p:spTree>
    <p:extLst>
      <p:ext uri="{BB962C8B-B14F-4D97-AF65-F5344CB8AC3E}">
        <p14:creationId xmlns:p14="http://schemas.microsoft.com/office/powerpoint/2010/main" val="42591225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a:xfrm>
            <a:off x="838200" y="1524000"/>
            <a:ext cx="7467600" cy="4465725"/>
          </a:xfrm>
        </p:spPr>
        <p:txBody>
          <a:bodyPr>
            <a:normAutofit fontScale="92500" lnSpcReduction="20000"/>
          </a:bodyPr>
          <a:lstStyle/>
          <a:p>
            <a:r>
              <a:rPr lang="en-US" dirty="0" smtClean="0"/>
              <a:t>Approximately 5 million ESL/ELL students were enrolled in the 2003-2004 school year  (McKeon, 2005). </a:t>
            </a:r>
          </a:p>
          <a:p>
            <a:r>
              <a:rPr lang="en-US" dirty="0" smtClean="0"/>
              <a:t>With numbers this high teachers must find different modalities of teaching. </a:t>
            </a:r>
          </a:p>
          <a:p>
            <a:r>
              <a:rPr lang="en-US" dirty="0" smtClean="0"/>
              <a:t>It is no longer contained to a specific group, more ESL/ELL students are joining the mainstream class. (</a:t>
            </a:r>
            <a:r>
              <a:rPr lang="en-US" dirty="0" err="1" smtClean="0"/>
              <a:t>Freedson</a:t>
            </a:r>
            <a:r>
              <a:rPr lang="en-US" dirty="0" smtClean="0"/>
              <a:t>-Gonzalez, Lucas, &amp; Villegas, 2008, p. 129).</a:t>
            </a:r>
          </a:p>
          <a:p>
            <a:r>
              <a:rPr lang="en-US" dirty="0" smtClean="0"/>
              <a:t>We should not rule out any kind of technological tool which will enhance our behavioral objective. </a:t>
            </a:r>
          </a:p>
          <a:p>
            <a:r>
              <a:rPr lang="en-US" dirty="0" smtClean="0"/>
              <a:t>Students are growing in the 21</a:t>
            </a:r>
            <a:r>
              <a:rPr lang="en-US" baseline="30000" dirty="0" smtClean="0"/>
              <a:t>st</a:t>
            </a:r>
            <a:r>
              <a:rPr lang="en-US" dirty="0" smtClean="0"/>
              <a:t> century, teachers bear the responsibility to not only prepare students with social and character skills, but also prepare them to work in the global age which necessitates literacy in the tools of technology. </a:t>
            </a:r>
          </a:p>
          <a:p>
            <a:endParaRPr lang="en-US" dirty="0" smtClean="0"/>
          </a:p>
          <a:p>
            <a:endParaRPr lang="en-US" dirty="0"/>
          </a:p>
        </p:txBody>
      </p:sp>
    </p:spTree>
    <p:extLst>
      <p:ext uri="{BB962C8B-B14F-4D97-AF65-F5344CB8AC3E}">
        <p14:creationId xmlns:p14="http://schemas.microsoft.com/office/powerpoint/2010/main" val="10089883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3"/>
            <a:ext cx="8041440" cy="1163637"/>
          </a:xfrm>
        </p:spPr>
        <p:txBody>
          <a:bodyPr/>
          <a:lstStyle/>
          <a:p>
            <a:r>
              <a:rPr lang="en-US" dirty="0" smtClean="0"/>
              <a:t>Lit. Review cont. </a:t>
            </a:r>
            <a:endParaRPr lang="en-US" dirty="0"/>
          </a:p>
        </p:txBody>
      </p:sp>
      <p:sp>
        <p:nvSpPr>
          <p:cNvPr id="3" name="Content Placeholder 2"/>
          <p:cNvSpPr>
            <a:spLocks noGrp="1"/>
          </p:cNvSpPr>
          <p:nvPr>
            <p:ph idx="1"/>
          </p:nvPr>
        </p:nvSpPr>
        <p:spPr>
          <a:xfrm>
            <a:off x="838200" y="1600200"/>
            <a:ext cx="7467600" cy="4389525"/>
          </a:xfrm>
        </p:spPr>
        <p:txBody>
          <a:bodyPr>
            <a:normAutofit fontScale="92500"/>
          </a:bodyPr>
          <a:lstStyle/>
          <a:p>
            <a:r>
              <a:rPr lang="en-US" dirty="0" smtClean="0"/>
              <a:t>Students “need to hear language, write language, speak language, and read language” (Ybarra, 2003).</a:t>
            </a:r>
          </a:p>
          <a:p>
            <a:r>
              <a:rPr lang="en-US" dirty="0" smtClean="0"/>
              <a:t>Items like computers, tablets, podcast, radio, televisions, over head projectors can be used to enhance literacy. </a:t>
            </a:r>
          </a:p>
          <a:p>
            <a:r>
              <a:rPr lang="en-US" dirty="0" err="1" smtClean="0"/>
              <a:t>Carrol</a:t>
            </a:r>
            <a:r>
              <a:rPr lang="en-US" dirty="0" smtClean="0"/>
              <a:t> (2001) says that “teachers have been colonized by dominant models of technology, but do not use them effectively in the classroom” (p. 27). </a:t>
            </a:r>
          </a:p>
          <a:p>
            <a:r>
              <a:rPr lang="en-US" dirty="0" smtClean="0"/>
              <a:t>Teachers need to be trained more in order to use technology to its full capacity in the classroom.  </a:t>
            </a:r>
          </a:p>
          <a:p>
            <a:r>
              <a:rPr lang="en-US" dirty="0" smtClean="0"/>
              <a:t>Morgan (2008) says that “money can be invested or wasted on technology if the teacher is not fully literate on the technology available”.  </a:t>
            </a:r>
            <a:endParaRPr lang="en-US" dirty="0"/>
          </a:p>
        </p:txBody>
      </p:sp>
    </p:spTree>
    <p:extLst>
      <p:ext uri="{BB962C8B-B14F-4D97-AF65-F5344CB8AC3E}">
        <p14:creationId xmlns:p14="http://schemas.microsoft.com/office/powerpoint/2010/main" val="3853240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 and Instruments  </a:t>
            </a:r>
            <a:endParaRPr lang="en-US" dirty="0"/>
          </a:p>
        </p:txBody>
      </p:sp>
      <p:sp>
        <p:nvSpPr>
          <p:cNvPr id="3" name="Content Placeholder 2"/>
          <p:cNvSpPr>
            <a:spLocks noGrp="1"/>
          </p:cNvSpPr>
          <p:nvPr>
            <p:ph idx="1"/>
          </p:nvPr>
        </p:nvSpPr>
        <p:spPr>
          <a:xfrm>
            <a:off x="914400" y="2057400"/>
            <a:ext cx="7467600" cy="3657600"/>
          </a:xfrm>
        </p:spPr>
        <p:txBody>
          <a:bodyPr/>
          <a:lstStyle/>
          <a:p>
            <a:r>
              <a:rPr lang="en-US" dirty="0"/>
              <a:t>- </a:t>
            </a:r>
            <a:r>
              <a:rPr lang="en-US" dirty="0" smtClean="0"/>
              <a:t>Participants (N)- Six </a:t>
            </a:r>
            <a:r>
              <a:rPr lang="en-US" dirty="0"/>
              <a:t>third grade ESL/ELL students from P.S. X in Brooklyn, New York</a:t>
            </a:r>
            <a:r>
              <a:rPr lang="en-US" dirty="0" smtClean="0"/>
              <a:t>.</a:t>
            </a:r>
          </a:p>
          <a:p>
            <a:endParaRPr lang="en-US" dirty="0"/>
          </a:p>
          <a:p>
            <a:r>
              <a:rPr lang="en-US" dirty="0"/>
              <a:t>Instrument(s</a:t>
            </a:r>
            <a:r>
              <a:rPr lang="en-US" dirty="0" smtClean="0"/>
              <a:t>)- Computers</a:t>
            </a:r>
            <a:r>
              <a:rPr lang="en-US" dirty="0"/>
              <a:t>, digital cameras, vocabulary enhancing software, </a:t>
            </a:r>
            <a:r>
              <a:rPr lang="en-US" dirty="0" smtClean="0"/>
              <a:t>podcasts, surveys, and consent forms. </a:t>
            </a:r>
            <a:endParaRPr lang="en-US" dirty="0"/>
          </a:p>
        </p:txBody>
      </p:sp>
    </p:spTree>
    <p:extLst>
      <p:ext uri="{BB962C8B-B14F-4D97-AF65-F5344CB8AC3E}">
        <p14:creationId xmlns:p14="http://schemas.microsoft.com/office/powerpoint/2010/main" val="169435647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a:xfrm>
            <a:off x="838200" y="1524000"/>
            <a:ext cx="7467600" cy="4465725"/>
          </a:xfrm>
        </p:spPr>
        <p:txBody>
          <a:bodyPr>
            <a:normAutofit/>
          </a:bodyPr>
          <a:lstStyle/>
          <a:p>
            <a:endParaRPr lang="en-US" sz="1200" dirty="0" smtClean="0"/>
          </a:p>
          <a:p>
            <a:pPr marL="0" indent="0">
              <a:buNone/>
            </a:pPr>
            <a:r>
              <a:rPr lang="en-US" sz="1200" dirty="0">
                <a:solidFill>
                  <a:schemeClr val="tx1"/>
                </a:solidFill>
              </a:rPr>
              <a:t>Carroll,  J., (2011). From encyclopedias to search engines: technological change and its impact </a:t>
            </a:r>
            <a:r>
              <a:rPr lang="en-US" sz="1200" dirty="0" smtClean="0">
                <a:solidFill>
                  <a:schemeClr val="tx1"/>
                </a:solidFill>
              </a:rPr>
              <a:t>on </a:t>
            </a:r>
            <a:r>
              <a:rPr lang="en-US" sz="1200" dirty="0">
                <a:solidFill>
                  <a:schemeClr val="tx1"/>
                </a:solidFill>
              </a:rPr>
              <a:t>literacy </a:t>
            </a:r>
            <a:r>
              <a:rPr lang="en-US" sz="1200" dirty="0" smtClean="0">
                <a:solidFill>
                  <a:schemeClr val="tx1"/>
                </a:solidFill>
              </a:rPr>
              <a:t>	learning</a:t>
            </a:r>
            <a:r>
              <a:rPr lang="en-US" sz="1200" i="1" dirty="0">
                <a:solidFill>
                  <a:schemeClr val="tx1"/>
                </a:solidFill>
              </a:rPr>
              <a:t>. Literacy Leaning: the Middle Years</a:t>
            </a:r>
            <a:r>
              <a:rPr lang="en-US" sz="1200" dirty="0">
                <a:solidFill>
                  <a:schemeClr val="tx1"/>
                </a:solidFill>
              </a:rPr>
              <a:t>, </a:t>
            </a:r>
            <a:r>
              <a:rPr lang="en-US" sz="1200" i="1" dirty="0">
                <a:solidFill>
                  <a:schemeClr val="tx1"/>
                </a:solidFill>
              </a:rPr>
              <a:t>19(</a:t>
            </a:r>
            <a:r>
              <a:rPr lang="en-US" sz="1200" dirty="0">
                <a:solidFill>
                  <a:schemeClr val="tx1"/>
                </a:solidFill>
              </a:rPr>
              <a:t>2), 27-31</a:t>
            </a:r>
            <a:r>
              <a:rPr lang="en-US" sz="1200" dirty="0" smtClean="0">
                <a:solidFill>
                  <a:schemeClr val="tx1"/>
                </a:solidFill>
              </a:rPr>
              <a:t>.</a:t>
            </a:r>
          </a:p>
          <a:p>
            <a:pPr marL="0" indent="0">
              <a:buNone/>
            </a:pPr>
            <a:r>
              <a:rPr lang="en-US" sz="1200" dirty="0">
                <a:solidFill>
                  <a:schemeClr val="tx1"/>
                </a:solidFill>
              </a:rPr>
              <a:t>Coulter, C., </a:t>
            </a:r>
            <a:r>
              <a:rPr lang="en-US" sz="1200" dirty="0" err="1">
                <a:solidFill>
                  <a:schemeClr val="tx1"/>
                </a:solidFill>
              </a:rPr>
              <a:t>Faltis</a:t>
            </a:r>
            <a:r>
              <a:rPr lang="en-US" sz="1200" dirty="0">
                <a:solidFill>
                  <a:schemeClr val="tx1"/>
                </a:solidFill>
              </a:rPr>
              <a:t>, C. (2008). Teaching English Learners and Immigrant Students in Secondary </a:t>
            </a:r>
            <a:r>
              <a:rPr lang="en-US" sz="1200" dirty="0" smtClean="0">
                <a:solidFill>
                  <a:schemeClr val="tx1"/>
                </a:solidFill>
              </a:rPr>
              <a:t>Schools</a:t>
            </a:r>
            <a:r>
              <a:rPr lang="en-US" sz="1200" dirty="0">
                <a:solidFill>
                  <a:schemeClr val="tx1"/>
                </a:solidFill>
              </a:rPr>
              <a:t>. (1) </a:t>
            </a:r>
            <a:r>
              <a:rPr lang="en-US" sz="1200" dirty="0" smtClean="0">
                <a:solidFill>
                  <a:schemeClr val="tx1"/>
                </a:solidFill>
              </a:rPr>
              <a:t>	28-29</a:t>
            </a:r>
            <a:r>
              <a:rPr lang="en-US" sz="1200" dirty="0">
                <a:solidFill>
                  <a:schemeClr val="tx1"/>
                </a:solidFill>
              </a:rPr>
              <a:t>. </a:t>
            </a:r>
            <a:endParaRPr lang="en-US" sz="1200" dirty="0" smtClean="0">
              <a:solidFill>
                <a:schemeClr val="tx1"/>
              </a:solidFill>
            </a:endParaRPr>
          </a:p>
          <a:p>
            <a:pPr marL="0" indent="0">
              <a:buNone/>
            </a:pPr>
            <a:r>
              <a:rPr lang="en-US" sz="1200" dirty="0" err="1">
                <a:solidFill>
                  <a:schemeClr val="tx1"/>
                </a:solidFill>
              </a:rPr>
              <a:t>Freedson</a:t>
            </a:r>
            <a:r>
              <a:rPr lang="en-US" sz="1200" dirty="0">
                <a:solidFill>
                  <a:schemeClr val="tx1"/>
                </a:solidFill>
              </a:rPr>
              <a:t>-Gonzalez, M., Lucas, V. &amp; Villegas, A. (2008). Linguistically responsive teacher </a:t>
            </a:r>
            <a:r>
              <a:rPr lang="en-US" sz="1200" dirty="0" smtClean="0">
                <a:solidFill>
                  <a:schemeClr val="tx1"/>
                </a:solidFill>
              </a:rPr>
              <a:t>education</a:t>
            </a:r>
            <a:r>
              <a:rPr lang="en-US" sz="1200" dirty="0">
                <a:solidFill>
                  <a:schemeClr val="tx1"/>
                </a:solidFill>
              </a:rPr>
              <a:t>. </a:t>
            </a:r>
            <a:r>
              <a:rPr lang="en-US" sz="1200" i="1" dirty="0">
                <a:solidFill>
                  <a:schemeClr val="tx1"/>
                </a:solidFill>
              </a:rPr>
              <a:t>Journal </a:t>
            </a:r>
            <a:r>
              <a:rPr lang="en-US" sz="1200" i="1" dirty="0" smtClean="0">
                <a:solidFill>
                  <a:schemeClr val="tx1"/>
                </a:solidFill>
              </a:rPr>
              <a:t>	of </a:t>
            </a:r>
            <a:r>
              <a:rPr lang="en-US" sz="1200" i="1" dirty="0">
                <a:solidFill>
                  <a:schemeClr val="tx1"/>
                </a:solidFill>
              </a:rPr>
              <a:t>Teacher Education</a:t>
            </a:r>
            <a:r>
              <a:rPr lang="en-US" sz="1200" dirty="0">
                <a:solidFill>
                  <a:schemeClr val="tx1"/>
                </a:solidFill>
              </a:rPr>
              <a:t>, </a:t>
            </a:r>
            <a:r>
              <a:rPr lang="en-US" sz="1200" i="1" dirty="0">
                <a:solidFill>
                  <a:schemeClr val="tx1"/>
                </a:solidFill>
              </a:rPr>
              <a:t>59</a:t>
            </a:r>
            <a:r>
              <a:rPr lang="en-US" sz="1200" dirty="0">
                <a:solidFill>
                  <a:schemeClr val="tx1"/>
                </a:solidFill>
              </a:rPr>
              <a:t>(4), 361-373</a:t>
            </a:r>
            <a:r>
              <a:rPr lang="en-US" sz="1200" dirty="0" smtClean="0">
                <a:solidFill>
                  <a:schemeClr val="tx1"/>
                </a:solidFill>
              </a:rPr>
              <a:t>.</a:t>
            </a:r>
          </a:p>
          <a:p>
            <a:pPr marL="0" indent="0">
              <a:buNone/>
            </a:pPr>
            <a:r>
              <a:rPr lang="en-US" sz="1200" dirty="0" err="1" smtClean="0">
                <a:solidFill>
                  <a:schemeClr val="tx1"/>
                </a:solidFill>
              </a:rPr>
              <a:t>Lee,R</a:t>
            </a:r>
            <a:r>
              <a:rPr lang="en-US" sz="1200" dirty="0">
                <a:solidFill>
                  <a:schemeClr val="tx1"/>
                </a:solidFill>
              </a:rPr>
              <a:t>. (2006). Effective learning outcomes of ESL elementary and secondary school students </a:t>
            </a:r>
            <a:r>
              <a:rPr lang="en-US" sz="1200" dirty="0" smtClean="0">
                <a:solidFill>
                  <a:schemeClr val="tx1"/>
                </a:solidFill>
              </a:rPr>
              <a:t>utilizing 	educational </a:t>
            </a:r>
            <a:r>
              <a:rPr lang="en-US" sz="1200" dirty="0">
                <a:solidFill>
                  <a:schemeClr val="tx1"/>
                </a:solidFill>
              </a:rPr>
              <a:t>technology infused with constructive Pedagogy. </a:t>
            </a:r>
            <a:r>
              <a:rPr lang="en-US" sz="1200" i="1" dirty="0">
                <a:solidFill>
                  <a:schemeClr val="tx1"/>
                </a:solidFill>
              </a:rPr>
              <a:t>International </a:t>
            </a:r>
            <a:r>
              <a:rPr lang="en-US" sz="1200" i="1" dirty="0" smtClean="0">
                <a:solidFill>
                  <a:schemeClr val="tx1"/>
                </a:solidFill>
              </a:rPr>
              <a:t>Journal </a:t>
            </a:r>
            <a:r>
              <a:rPr lang="en-US" sz="1200" i="1" dirty="0">
                <a:solidFill>
                  <a:schemeClr val="tx1"/>
                </a:solidFill>
              </a:rPr>
              <a:t>of Instructional </a:t>
            </a:r>
            <a:r>
              <a:rPr lang="en-US" sz="1200" i="1" dirty="0" smtClean="0">
                <a:solidFill>
                  <a:schemeClr val="tx1"/>
                </a:solidFill>
              </a:rPr>
              <a:t>Media</a:t>
            </a:r>
            <a:r>
              <a:rPr lang="en-US" sz="1200" i="1" dirty="0">
                <a:solidFill>
                  <a:schemeClr val="tx1"/>
                </a:solidFill>
              </a:rPr>
              <a:t>, </a:t>
            </a:r>
            <a:r>
              <a:rPr lang="en-US" sz="1200" i="1" dirty="0" smtClean="0">
                <a:solidFill>
                  <a:schemeClr val="tx1"/>
                </a:solidFill>
              </a:rPr>
              <a:t>	33</a:t>
            </a:r>
            <a:r>
              <a:rPr lang="en-US" sz="1200" dirty="0">
                <a:solidFill>
                  <a:schemeClr val="tx1"/>
                </a:solidFill>
              </a:rPr>
              <a:t>, 87-93</a:t>
            </a:r>
            <a:r>
              <a:rPr lang="en-US" sz="1200" dirty="0" smtClean="0">
                <a:solidFill>
                  <a:schemeClr val="tx1"/>
                </a:solidFill>
              </a:rPr>
              <a:t>.</a:t>
            </a:r>
          </a:p>
          <a:p>
            <a:pPr marL="0" indent="0">
              <a:buNone/>
            </a:pPr>
            <a:r>
              <a:rPr lang="en-US" sz="1200" dirty="0" err="1">
                <a:solidFill>
                  <a:schemeClr val="tx1"/>
                </a:solidFill>
              </a:rPr>
              <a:t>Materson</a:t>
            </a:r>
            <a:r>
              <a:rPr lang="en-US" sz="1200" dirty="0">
                <a:solidFill>
                  <a:schemeClr val="tx1"/>
                </a:solidFill>
              </a:rPr>
              <a:t>, M., (</a:t>
            </a:r>
            <a:r>
              <a:rPr lang="en-US" sz="1200" dirty="0" err="1">
                <a:solidFill>
                  <a:schemeClr val="tx1"/>
                </a:solidFill>
              </a:rPr>
              <a:t>n.d.</a:t>
            </a:r>
            <a:r>
              <a:rPr lang="en-US" sz="1200" dirty="0">
                <a:solidFill>
                  <a:schemeClr val="tx1"/>
                </a:solidFill>
              </a:rPr>
              <a:t>) Use of technology with ESL students. Retrieved from:</a:t>
            </a:r>
          </a:p>
          <a:p>
            <a:pPr marL="0" indent="0">
              <a:buNone/>
            </a:pPr>
            <a:r>
              <a:rPr lang="en-US" sz="1200" dirty="0" smtClean="0">
                <a:solidFill>
                  <a:schemeClr val="tx1"/>
                </a:solidFill>
              </a:rPr>
              <a:t> 	</a:t>
            </a:r>
            <a:r>
              <a:rPr lang="en-US" sz="1200" dirty="0" smtClean="0">
                <a:solidFill>
                  <a:schemeClr val="tx1"/>
                </a:solidFill>
                <a:hlinkClick r:id="rId2"/>
              </a:rPr>
              <a:t>www.gsu.edu</a:t>
            </a:r>
            <a:r>
              <a:rPr lang="en-US" sz="1200" dirty="0">
                <a:solidFill>
                  <a:schemeClr val="tx1"/>
                </a:solidFill>
                <a:hlinkClick r:id="rId2"/>
              </a:rPr>
              <a:t>/~</a:t>
            </a:r>
            <a:r>
              <a:rPr lang="en-US" sz="1200" dirty="0" smtClean="0">
                <a:solidFill>
                  <a:schemeClr val="tx1"/>
                </a:solidFill>
                <a:hlinkClick r:id="rId2"/>
              </a:rPr>
              <a:t>mstmbs/IT8420/F99/MaryM1.html</a:t>
            </a:r>
            <a:endParaRPr lang="en-US" sz="1200" dirty="0" smtClean="0">
              <a:solidFill>
                <a:schemeClr val="tx1"/>
              </a:solidFill>
            </a:endParaRPr>
          </a:p>
          <a:p>
            <a:pPr marL="0" indent="0">
              <a:buNone/>
            </a:pPr>
            <a:r>
              <a:rPr lang="en-US" sz="1200" dirty="0">
                <a:solidFill>
                  <a:schemeClr val="tx1"/>
                </a:solidFill>
              </a:rPr>
              <a:t> Morgan, M., (2008). More productive use of technology in the ESL/EFL classroom. </a:t>
            </a:r>
            <a:r>
              <a:rPr lang="en-US" sz="1200" i="1" dirty="0">
                <a:solidFill>
                  <a:schemeClr val="tx1"/>
                </a:solidFill>
              </a:rPr>
              <a:t>The Internet </a:t>
            </a:r>
            <a:r>
              <a:rPr lang="en-US" sz="1200" i="1" dirty="0" smtClean="0">
                <a:solidFill>
                  <a:schemeClr val="tx1"/>
                </a:solidFill>
              </a:rPr>
              <a:t> TESL   	Journal</a:t>
            </a:r>
            <a:r>
              <a:rPr lang="en-US" sz="1200" i="1" dirty="0">
                <a:solidFill>
                  <a:schemeClr val="tx1"/>
                </a:solidFill>
              </a:rPr>
              <a:t>, 14</a:t>
            </a:r>
            <a:r>
              <a:rPr lang="en-US" sz="1200" dirty="0">
                <a:solidFill>
                  <a:schemeClr val="tx1"/>
                </a:solidFill>
              </a:rPr>
              <a:t>(7). Retrieved from:</a:t>
            </a:r>
          </a:p>
          <a:p>
            <a:pPr marL="0" indent="0">
              <a:buNone/>
            </a:pPr>
            <a:r>
              <a:rPr lang="en-US" sz="1200" dirty="0" smtClean="0">
                <a:solidFill>
                  <a:schemeClr val="tx1"/>
                </a:solidFill>
              </a:rPr>
              <a:t>	http</a:t>
            </a:r>
            <a:r>
              <a:rPr lang="en-US" sz="1200" dirty="0">
                <a:solidFill>
                  <a:schemeClr val="tx1"/>
                </a:solidFill>
              </a:rPr>
              <a:t>://iteslj.org/Articles/Morgan-Technology.html</a:t>
            </a:r>
          </a:p>
          <a:p>
            <a:pPr marL="0" indent="0">
              <a:buNone/>
            </a:pPr>
            <a:r>
              <a:rPr lang="en-US" sz="1200" dirty="0">
                <a:solidFill>
                  <a:schemeClr val="tx1"/>
                </a:solidFill>
              </a:rPr>
              <a:t>Ybarra, R., (2003) Using technology to help ESL/EFL students develop language skills</a:t>
            </a:r>
            <a:r>
              <a:rPr lang="en-US" sz="1200" i="1" dirty="0">
                <a:solidFill>
                  <a:schemeClr val="tx1"/>
                </a:solidFill>
              </a:rPr>
              <a:t>. </a:t>
            </a:r>
            <a:r>
              <a:rPr lang="en-US" sz="1200" i="1" dirty="0" smtClean="0">
                <a:solidFill>
                  <a:schemeClr val="tx1"/>
                </a:solidFill>
              </a:rPr>
              <a:t>The Internet </a:t>
            </a:r>
            <a:r>
              <a:rPr lang="en-US" sz="1200" i="1" dirty="0">
                <a:solidFill>
                  <a:schemeClr val="tx1"/>
                </a:solidFill>
              </a:rPr>
              <a:t> </a:t>
            </a:r>
            <a:r>
              <a:rPr lang="en-US" sz="1200" i="1" dirty="0" smtClean="0">
                <a:solidFill>
                  <a:schemeClr val="tx1"/>
                </a:solidFill>
              </a:rPr>
              <a:t>TESL 	Journal</a:t>
            </a:r>
            <a:r>
              <a:rPr lang="en-US" sz="1200" i="1" dirty="0">
                <a:solidFill>
                  <a:schemeClr val="tx1"/>
                </a:solidFill>
              </a:rPr>
              <a:t>, 4</a:t>
            </a:r>
            <a:r>
              <a:rPr lang="en-US" sz="1200" dirty="0">
                <a:solidFill>
                  <a:schemeClr val="tx1"/>
                </a:solidFill>
              </a:rPr>
              <a:t>(3), Retrieved from:</a:t>
            </a:r>
          </a:p>
          <a:p>
            <a:pPr marL="0" indent="0">
              <a:buNone/>
            </a:pPr>
            <a:r>
              <a:rPr lang="en-US" sz="1200" dirty="0" smtClean="0">
                <a:solidFill>
                  <a:schemeClr val="tx1"/>
                </a:solidFill>
              </a:rPr>
              <a:t>	www</a:t>
            </a:r>
            <a:r>
              <a:rPr lang="en-US" sz="1200" dirty="0">
                <a:solidFill>
                  <a:schemeClr val="tx1"/>
                </a:solidFill>
              </a:rPr>
              <a:t>.//iteslj.org/Articles/Ybarra-Technology.html</a:t>
            </a:r>
          </a:p>
          <a:p>
            <a:endParaRPr lang="en-US" sz="1200" dirty="0" smtClean="0">
              <a:solidFill>
                <a:schemeClr val="tx1"/>
              </a:solidFill>
            </a:endParaRPr>
          </a:p>
          <a:p>
            <a:pPr marL="0" indent="0">
              <a:buNone/>
            </a:pPr>
            <a:endParaRPr lang="en-US" sz="1200" dirty="0">
              <a:solidFill>
                <a:schemeClr val="tx1"/>
              </a:solidFill>
            </a:endParaRPr>
          </a:p>
          <a:p>
            <a:endParaRPr lang="en-US" sz="1200" dirty="0">
              <a:solidFill>
                <a:schemeClr val="tx1"/>
              </a:solidFill>
            </a:endParaRPr>
          </a:p>
          <a:p>
            <a:pPr marL="0" indent="0">
              <a:buNone/>
            </a:pPr>
            <a:endParaRPr lang="en-US" sz="1200" dirty="0" smtClean="0"/>
          </a:p>
          <a:p>
            <a:endParaRPr lang="en-US" sz="1200" dirty="0"/>
          </a:p>
          <a:p>
            <a:endParaRPr lang="en-US" sz="1200" dirty="0" smtClean="0"/>
          </a:p>
          <a:p>
            <a:endParaRPr lang="en-US" sz="1200" dirty="0"/>
          </a:p>
        </p:txBody>
      </p:sp>
    </p:spTree>
    <p:extLst>
      <p:ext uri="{BB962C8B-B14F-4D97-AF65-F5344CB8AC3E}">
        <p14:creationId xmlns:p14="http://schemas.microsoft.com/office/powerpoint/2010/main" val="42178706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279</TotalTime>
  <Words>580</Words>
  <Application>Microsoft Office PowerPoint</Application>
  <PresentationFormat>On-screen Show (4:3)</PresentationFormat>
  <Paragraphs>113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Sketchbook</vt:lpstr>
      <vt:lpstr>Incorporating Technology in the ESL Classroom.</vt:lpstr>
      <vt:lpstr>Table of Content  </vt:lpstr>
      <vt:lpstr>Statement of the Problem</vt:lpstr>
      <vt:lpstr>Theorist Associated with ESL Acquisition</vt:lpstr>
      <vt:lpstr>My Hypothesis </vt:lpstr>
      <vt:lpstr>Literature Review</vt:lpstr>
      <vt:lpstr>Lit. Review cont. </vt:lpstr>
      <vt:lpstr>Participants and Instruments  </vt:lpstr>
      <vt:lpstr>References </vt:lpstr>
      <vt:lpstr>Appendix A</vt:lpstr>
      <vt:lpstr>Appendix B</vt:lpstr>
      <vt:lpstr>Appendix C</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Incorporating Technology in ESL Classrooms</dc:title>
  <dc:creator>lorraine</dc:creator>
  <cp:lastModifiedBy>First Floor</cp:lastModifiedBy>
  <cp:revision>25</cp:revision>
  <dcterms:created xsi:type="dcterms:W3CDTF">2012-10-18T00:51:51Z</dcterms:created>
  <dcterms:modified xsi:type="dcterms:W3CDTF">2012-12-11T18:19:34Z</dcterms:modified>
</cp:coreProperties>
</file>